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57" r:id="rId4"/>
    <p:sldId id="268" r:id="rId5"/>
    <p:sldId id="269" r:id="rId6"/>
    <p:sldId id="27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AB5C8E-5577-4833-8FD2-597BF58454A8}"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AB5C8E-5577-4833-8FD2-597BF58454A8}"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AB5C8E-5577-4833-8FD2-597BF58454A8}"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AB5C8E-5577-4833-8FD2-597BF58454A8}"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AB5C8E-5577-4833-8FD2-597BF58454A8}" type="datetimeFigureOut">
              <a:rPr lang="en-US" smtClean="0"/>
              <a:pPr/>
              <a:t>8/3/2022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AB5C8E-5577-4833-8FD2-597BF58454A8}" type="datetimeFigureOut">
              <a:rPr lang="en-US" smtClean="0"/>
              <a:pPr/>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AB5C8E-5577-4833-8FD2-597BF58454A8}" type="datetimeFigureOut">
              <a:rPr lang="en-US" smtClean="0"/>
              <a:pPr/>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AB5C8E-5577-4833-8FD2-597BF58454A8}"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AB5C8E-5577-4833-8FD2-597BF58454A8}"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AB5C8E-5577-4833-8FD2-597BF58454A8}"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AB5C8E-5577-4833-8FD2-597BF58454A8}"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EB933-6D5E-48E8-8F29-ADC41C396A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81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AB5C8E-5577-4833-8FD2-597BF58454A8}" type="datetimeFigureOut">
              <a:rPr lang="en-US" smtClean="0"/>
              <a:pPr/>
              <a:t>8/3/2022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EB933-6D5E-48E8-8F29-ADC41C396A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52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1447800" y="2971800"/>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2971800" y="600528"/>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9576" y="667512"/>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AEDEB7-2590-46D6-9051-1E7272745C74}"/>
              </a:ext>
            </a:extLst>
          </p:cNvPr>
          <p:cNvPicPr>
            <a:picLocks noChangeAspect="1"/>
          </p:cNvPicPr>
          <p:nvPr/>
        </p:nvPicPr>
        <p:blipFill>
          <a:blip r:embed="rId2" cstate="print"/>
          <a:stretch>
            <a:fillRect/>
          </a:stretch>
        </p:blipFill>
        <p:spPr>
          <a:xfrm>
            <a:off x="253092" y="0"/>
            <a:ext cx="8433707" cy="6703078"/>
          </a:xfrm>
          <a:prstGeom prst="rect">
            <a:avLst/>
          </a:prstGeom>
        </p:spPr>
      </p:pic>
      <p:sp>
        <p:nvSpPr>
          <p:cNvPr id="6" name="Content Placeholder 2">
            <a:extLst>
              <a:ext uri="{FF2B5EF4-FFF2-40B4-BE49-F238E27FC236}">
                <a16:creationId xmlns:a16="http://schemas.microsoft.com/office/drawing/2014/main" id="{F2E89D0C-FA5D-41E3-B241-6FBB4E80A5A3}"/>
              </a:ext>
            </a:extLst>
          </p:cNvPr>
          <p:cNvSpPr>
            <a:spLocks noGrp="1"/>
          </p:cNvSpPr>
          <p:nvPr>
            <p:ph idx="1"/>
          </p:nvPr>
        </p:nvSpPr>
        <p:spPr>
          <a:xfrm>
            <a:off x="152400" y="304800"/>
            <a:ext cx="8381999" cy="4525963"/>
          </a:xfrm>
        </p:spPr>
        <p:txBody>
          <a:bodyPr>
            <a:normAutofit/>
          </a:bodyPr>
          <a:lstStyle/>
          <a:p>
            <a:pPr marL="0" indent="0" algn="ctr">
              <a:buNone/>
            </a:pPr>
            <a:r>
              <a:rPr lang="en-US" sz="5400" b="1" dirty="0">
                <a:solidFill>
                  <a:srgbClr val="FF0000"/>
                </a:solidFill>
              </a:rPr>
              <a:t>COURSE CODE: MUSA103TH</a:t>
            </a:r>
          </a:p>
          <a:p>
            <a:pPr marL="0" indent="0" algn="ctr">
              <a:buNone/>
            </a:pPr>
            <a:r>
              <a:rPr lang="en-US" sz="4400" dirty="0"/>
              <a:t>Theory of Indian Music </a:t>
            </a:r>
          </a:p>
          <a:p>
            <a:pPr marL="0" indent="0" algn="ctr">
              <a:buNone/>
            </a:pPr>
            <a:r>
              <a:rPr lang="en-US" sz="4400" dirty="0"/>
              <a:t>(General) &amp; Biographies of Musicians, Composers &amp; Musicologists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231FAF-48BD-4F00-B771-C34DE37547B9}"/>
              </a:ext>
            </a:extLst>
          </p:cNvPr>
          <p:cNvPicPr>
            <a:picLocks noChangeAspect="1"/>
          </p:cNvPicPr>
          <p:nvPr/>
        </p:nvPicPr>
        <p:blipFill>
          <a:blip r:embed="rId2" cstate="print"/>
          <a:stretch>
            <a:fillRect/>
          </a:stretch>
        </p:blipFill>
        <p:spPr>
          <a:xfrm>
            <a:off x="1828800" y="152400"/>
            <a:ext cx="5257800" cy="6453729"/>
          </a:xfrm>
          <a:prstGeom prst="rect">
            <a:avLst/>
          </a:prstGeom>
        </p:spPr>
      </p:pic>
      <p:sp>
        <p:nvSpPr>
          <p:cNvPr id="5" name="Rectangle 4">
            <a:extLst>
              <a:ext uri="{FF2B5EF4-FFF2-40B4-BE49-F238E27FC236}">
                <a16:creationId xmlns:a16="http://schemas.microsoft.com/office/drawing/2014/main" id="{AEA01B4D-807C-4A1B-BD8E-65180C37B784}"/>
              </a:ext>
            </a:extLst>
          </p:cNvPr>
          <p:cNvSpPr/>
          <p:nvPr/>
        </p:nvSpPr>
        <p:spPr>
          <a:xfrm>
            <a:off x="3200400" y="762000"/>
            <a:ext cx="3276600" cy="2215991"/>
          </a:xfrm>
          <a:prstGeom prst="rect">
            <a:avLst/>
          </a:prstGeom>
        </p:spPr>
        <p:txBody>
          <a:bodyPr wrap="square">
            <a:spAutoFit/>
          </a:bodyPr>
          <a:lstStyle/>
          <a:p>
            <a:r>
              <a:rPr lang="hi-IN" sz="13800" b="1" dirty="0">
                <a:solidFill>
                  <a:srgbClr val="C00000"/>
                </a:solidFill>
              </a:rPr>
              <a:t>ताल</a:t>
            </a:r>
            <a:endParaRPr lang="en-US" sz="13800" b="1" dirty="0">
              <a:solidFill>
                <a:srgbClr val="C00000"/>
              </a:solidFill>
            </a:endParaRPr>
          </a:p>
        </p:txBody>
      </p:sp>
    </p:spTree>
    <p:extLst>
      <p:ext uri="{BB962C8B-B14F-4D97-AF65-F5344CB8AC3E}">
        <p14:creationId xmlns:p14="http://schemas.microsoft.com/office/powerpoint/2010/main" val="4183631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20000"/>
          </a:bodyPr>
          <a:lstStyle/>
          <a:p>
            <a:pPr marL="0" indent="0" algn="ctr">
              <a:buNone/>
            </a:pPr>
            <a:r>
              <a:rPr lang="hi-IN" sz="4700" b="1" dirty="0">
                <a:solidFill>
                  <a:srgbClr val="C00000"/>
                </a:solidFill>
              </a:rPr>
              <a:t>एक ताल</a:t>
            </a:r>
            <a:r>
              <a:rPr lang="en-US" sz="4700" b="1" dirty="0">
                <a:solidFill>
                  <a:srgbClr val="C00000"/>
                </a:solidFill>
              </a:rPr>
              <a:t> </a:t>
            </a:r>
          </a:p>
          <a:p>
            <a:pPr marL="0" indent="0" algn="ctr">
              <a:buNone/>
            </a:pPr>
            <a:endParaRPr lang="en-US" b="1" dirty="0"/>
          </a:p>
          <a:p>
            <a:r>
              <a:rPr lang="hi-IN" dirty="0"/>
              <a:t>इस ताल का प्रयोग शास्त्रीय संगीत में अधिक होता है। यह ताल विलम्बित एवं • द्रुत दोनों लयों में प्रयुक्त किया जाता है। गायन में विलम्बित ख्याल अधिकतर एक ताल में ही होते है, जो ½ या </a:t>
            </a:r>
            <a:r>
              <a:rPr lang="en-US" dirty="0"/>
              <a:t>¼ </a:t>
            </a:r>
            <a:r>
              <a:rPr lang="hi-IN" dirty="0"/>
              <a:t>की बांट में गाए जाते है।</a:t>
            </a:r>
            <a:endParaRPr lang="en-US" dirty="0"/>
          </a:p>
          <a:p>
            <a:r>
              <a:rPr lang="hi-IN" dirty="0"/>
              <a:t>तबला एवं पखावज दोनों पर इस ताल का वादन होता है। इस ताल में एकल यादन भी प्रस्तुत किया जाता है। बारह मात्रा के इस ताल में दो-दो, मात्रा के छः विभाग होते हैं। पहली मात्रा पर सम, पांचवी, नौंवी तथा ग्यारहवी मात्रा पर ताली, तीसरी तथा सातवीं मात्रा पर खाली है। तीनताल के पश्चात शास्त्रीय संगीत का यह दूसरा सर्वप्रिय ताल है।</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nvSpPr>
        <p:spPr>
          <a:xfrm>
            <a:off x="457200" y="1166019"/>
            <a:ext cx="8229600" cy="4525963"/>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l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l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l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algn="ctr">
              <a:buNone/>
            </a:pPr>
            <a:r>
              <a:rPr lang="en-US" sz="13800" b="1" dirty="0">
                <a:solidFill>
                  <a:srgbClr val="FFFF00"/>
                </a:solidFill>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194</Words>
  <Application>Microsoft Office PowerPoint</Application>
  <PresentationFormat>On-screen Show (4:3)</PresentationFormat>
  <Paragraphs>16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Berlin Sans FB Demi</vt:lpstr>
      <vt:lpstr>Calibri</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Jagjot Singh</dc:creator>
  <cp:lastModifiedBy>User</cp:lastModifiedBy>
  <cp:revision>3</cp:revision>
  <dcterms:created xsi:type="dcterms:W3CDTF">2022-08-01T09:15:23Z</dcterms:created>
  <dcterms:modified xsi:type="dcterms:W3CDTF">2022-08-03T09:54:16Z</dcterms:modified>
</cp:coreProperties>
</file>